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6" r:id="rId3"/>
    <p:sldId id="292" r:id="rId4"/>
    <p:sldId id="294" r:id="rId5"/>
    <p:sldId id="281" r:id="rId6"/>
    <p:sldId id="299" r:id="rId7"/>
    <p:sldId id="276" r:id="rId8"/>
    <p:sldId id="309" r:id="rId9"/>
    <p:sldId id="273" r:id="rId10"/>
    <p:sldId id="305" r:id="rId11"/>
    <p:sldId id="263" r:id="rId12"/>
    <p:sldId id="280" r:id="rId13"/>
    <p:sldId id="342" r:id="rId14"/>
    <p:sldId id="343" r:id="rId15"/>
    <p:sldId id="341" r:id="rId16"/>
    <p:sldId id="340" r:id="rId17"/>
    <p:sldId id="336" r:id="rId18"/>
    <p:sldId id="344" r:id="rId19"/>
    <p:sldId id="337" r:id="rId20"/>
    <p:sldId id="338" r:id="rId21"/>
    <p:sldId id="339" r:id="rId22"/>
    <p:sldId id="302" r:id="rId23"/>
    <p:sldId id="258" r:id="rId24"/>
    <p:sldId id="271" r:id="rId25"/>
    <p:sldId id="313" r:id="rId26"/>
    <p:sldId id="259" r:id="rId27"/>
    <p:sldId id="267" r:id="rId28"/>
    <p:sldId id="268" r:id="rId29"/>
    <p:sldId id="274" r:id="rId30"/>
    <p:sldId id="297" r:id="rId31"/>
    <p:sldId id="311" r:id="rId32"/>
    <p:sldId id="296" r:id="rId33"/>
    <p:sldId id="278" r:id="rId34"/>
    <p:sldId id="314" r:id="rId35"/>
    <p:sldId id="315" r:id="rId36"/>
    <p:sldId id="316" r:id="rId37"/>
    <p:sldId id="335" r:id="rId38"/>
    <p:sldId id="318" r:id="rId39"/>
    <p:sldId id="317" r:id="rId40"/>
    <p:sldId id="330" r:id="rId41"/>
    <p:sldId id="331" r:id="rId42"/>
    <p:sldId id="332" r:id="rId43"/>
    <p:sldId id="333" r:id="rId44"/>
    <p:sldId id="334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94655" autoAdjust="0"/>
  </p:normalViewPr>
  <p:slideViewPr>
    <p:cSldViewPr>
      <p:cViewPr varScale="1">
        <p:scale>
          <a:sx n="96" d="100"/>
          <a:sy n="96" d="100"/>
        </p:scale>
        <p:origin x="-3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5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6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0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9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9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3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A7FE8-4B91-400F-B056-F780C4E0E7CD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0A3F6-2C98-44DD-B52D-9C05BAC6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5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-76200"/>
            <a:ext cx="8229600" cy="876300"/>
          </a:xfrm>
        </p:spPr>
        <p:txBody>
          <a:bodyPr/>
          <a:lstStyle/>
          <a:p>
            <a:r>
              <a:rPr lang="en-US" b="1" dirty="0" smtClean="0"/>
              <a:t>Suva, Fiji </a:t>
            </a:r>
            <a:r>
              <a:rPr lang="en-US" dirty="0" smtClean="0"/>
              <a:t>– February 2015</a:t>
            </a:r>
            <a:endParaRPr lang="en-US" dirty="0"/>
          </a:p>
        </p:txBody>
      </p:sp>
      <p:pic>
        <p:nvPicPr>
          <p:cNvPr id="15362" name="Picture 2" descr="C:\Users\cullis\Pictures\Fiji Duals\fijiballoon\FijiBalloon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4585388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cullis\Pictures\Fiji Duals\fijiballoon\FijiBalloon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762001"/>
            <a:ext cx="355673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175" y="61722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Patrick </a:t>
            </a:r>
            <a:r>
              <a:rPr lang="en-US" sz="1200" dirty="0" err="1" smtClean="0"/>
              <a:t>Cullis</a:t>
            </a:r>
            <a:r>
              <a:rPr lang="en-US" sz="1200" dirty="0" smtClean="0"/>
              <a:t>, Francis Mani, </a:t>
            </a:r>
            <a:r>
              <a:rPr lang="en-US" sz="1200" dirty="0" err="1" smtClean="0"/>
              <a:t>Matakite</a:t>
            </a:r>
            <a:r>
              <a:rPr lang="en-US" sz="1200" dirty="0" smtClean="0"/>
              <a:t> </a:t>
            </a:r>
            <a:r>
              <a:rPr lang="en-US" sz="1200" dirty="0" err="1" smtClean="0"/>
              <a:t>Maata</a:t>
            </a:r>
            <a:r>
              <a:rPr lang="en-US" sz="1200" dirty="0" smtClean="0"/>
              <a:t>, Bryan Johnson at the University of the South Pacific.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6172200"/>
            <a:ext cx="3125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Matakite</a:t>
            </a:r>
            <a:r>
              <a:rPr lang="en-US" sz="1200" dirty="0" smtClean="0"/>
              <a:t> </a:t>
            </a:r>
            <a:r>
              <a:rPr lang="en-US" sz="1200" dirty="0" err="1" smtClean="0"/>
              <a:t>Maata</a:t>
            </a:r>
            <a:r>
              <a:rPr lang="en-US" sz="1200" dirty="0" smtClean="0"/>
              <a:t> and Francis launch FJ402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191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4953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Filling the balloon.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596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ullis\Pictures\Fiji Duals\Map 4 fligh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4481"/>
            <a:ext cx="7791296" cy="68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64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ullis\Pictures\Fiji Duals\AllSon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50"/>
            <a:ext cx="914400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286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</a:t>
            </a:r>
            <a:r>
              <a:rPr lang="en-US" dirty="0" err="1" smtClean="0"/>
              <a:t>sondes</a:t>
            </a:r>
            <a:r>
              <a:rPr lang="en-US" dirty="0"/>
              <a:t> </a:t>
            </a:r>
            <a:r>
              <a:rPr lang="en-US" dirty="0" smtClean="0"/>
              <a:t>on 4 balloons over 3 days using 2 solutions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0" y="2700665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- 2/3/15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74880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81000"/>
            <a:ext cx="647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Ozonesonde ECC Equation:</a:t>
            </a:r>
          </a:p>
          <a:p>
            <a:endParaRPr lang="en-US" dirty="0"/>
          </a:p>
          <a:p>
            <a:r>
              <a:rPr lang="en-US" dirty="0" err="1"/>
              <a:t>Р</a:t>
            </a:r>
            <a:r>
              <a:rPr lang="en-US" baseline="-25000" dirty="0" err="1"/>
              <a:t>ozone</a:t>
            </a:r>
            <a:r>
              <a:rPr lang="en-US" dirty="0"/>
              <a:t>  = 4.307x10-4 • (I – I</a:t>
            </a:r>
            <a:r>
              <a:rPr lang="en-US" baseline="-25000" dirty="0"/>
              <a:t>BG</a:t>
            </a:r>
            <a:r>
              <a:rPr lang="en-US" dirty="0"/>
              <a:t>) • </a:t>
            </a:r>
            <a:r>
              <a:rPr lang="en-US" dirty="0" err="1"/>
              <a:t>T</a:t>
            </a:r>
            <a:r>
              <a:rPr lang="en-US" baseline="-25000" dirty="0" err="1"/>
              <a:t>pump</a:t>
            </a:r>
            <a:r>
              <a:rPr lang="en-US" dirty="0"/>
              <a:t> • T100  • PCF    			</a:t>
            </a:r>
            <a:endParaRPr lang="en-US" dirty="0" smtClean="0"/>
          </a:p>
          <a:p>
            <a:r>
              <a:rPr lang="en-US" dirty="0" smtClean="0"/>
              <a:t>Where:</a:t>
            </a:r>
          </a:p>
          <a:p>
            <a:endParaRPr lang="en-US" dirty="0"/>
          </a:p>
          <a:p>
            <a:r>
              <a:rPr lang="en-US" dirty="0" err="1"/>
              <a:t>Р</a:t>
            </a:r>
            <a:r>
              <a:rPr lang="en-US" baseline="-25000" dirty="0" err="1"/>
              <a:t>ozone</a:t>
            </a:r>
            <a:r>
              <a:rPr lang="en-US" dirty="0"/>
              <a:t>= Partial pressure of ozone (</a:t>
            </a:r>
            <a:r>
              <a:rPr lang="en-US" dirty="0" err="1"/>
              <a:t>millipascals</a:t>
            </a:r>
            <a:r>
              <a:rPr lang="en-US" dirty="0"/>
              <a:t>).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4.307x10-4  = Constant to convert current to ozone concentration.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 = Cell current (</a:t>
            </a:r>
            <a:r>
              <a:rPr lang="en-US" dirty="0" err="1"/>
              <a:t>microamps</a:t>
            </a:r>
            <a:r>
              <a:rPr lang="en-US" dirty="0"/>
              <a:t>)  ~ 5 </a:t>
            </a:r>
            <a:r>
              <a:rPr lang="en-US" dirty="0" err="1"/>
              <a:t>μamps</a:t>
            </a:r>
            <a:r>
              <a:rPr lang="en-US" dirty="0"/>
              <a:t> @ O3 peak in stratosphere.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</a:t>
            </a:r>
            <a:r>
              <a:rPr lang="en-US" baseline="-25000" dirty="0"/>
              <a:t>BG</a:t>
            </a:r>
            <a:r>
              <a:rPr lang="en-US" dirty="0"/>
              <a:t> = Cell background current ~ &lt; 0.03 </a:t>
            </a:r>
            <a:r>
              <a:rPr lang="en-US" dirty="0" err="1"/>
              <a:t>μamps</a:t>
            </a:r>
            <a:r>
              <a:rPr lang="en-US" dirty="0"/>
              <a:t> on zero O3 filter.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pump</a:t>
            </a:r>
            <a:r>
              <a:rPr lang="en-US" dirty="0"/>
              <a:t> = Temperature of sonde pump (K).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T100 = Pump flow rate:  seconds per 100 cc.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PCF = Pump flow rate efficiency correction factor.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1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81000"/>
            <a:ext cx="7696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Ozonesonde ECC Equation:</a:t>
            </a:r>
          </a:p>
          <a:p>
            <a:endParaRPr lang="en-US" dirty="0"/>
          </a:p>
          <a:p>
            <a:r>
              <a:rPr lang="en-US" dirty="0" err="1"/>
              <a:t>Р</a:t>
            </a:r>
            <a:r>
              <a:rPr lang="en-US" baseline="-25000" dirty="0" err="1"/>
              <a:t>ozone</a:t>
            </a:r>
            <a:r>
              <a:rPr lang="en-US" dirty="0"/>
              <a:t>  = 4.307x10-4 • (I – I</a:t>
            </a:r>
            <a:r>
              <a:rPr lang="en-US" baseline="-25000" dirty="0"/>
              <a:t>BG</a:t>
            </a:r>
            <a:r>
              <a:rPr lang="en-US" dirty="0"/>
              <a:t>) • </a:t>
            </a:r>
            <a:r>
              <a:rPr lang="en-US" dirty="0" err="1"/>
              <a:t>T</a:t>
            </a:r>
            <a:r>
              <a:rPr lang="en-US" baseline="-25000" dirty="0" err="1"/>
              <a:t>pump</a:t>
            </a:r>
            <a:r>
              <a:rPr lang="en-US" dirty="0"/>
              <a:t> • T100  • PCF • </a:t>
            </a:r>
            <a:r>
              <a:rPr lang="en-US" dirty="0" smtClean="0">
                <a:solidFill>
                  <a:srgbClr val="FF0000"/>
                </a:solidFill>
              </a:rPr>
              <a:t>CF-total column</a:t>
            </a:r>
            <a:r>
              <a:rPr lang="en-US" dirty="0"/>
              <a:t> • </a:t>
            </a:r>
            <a:r>
              <a:rPr lang="en-US" dirty="0" smtClean="0">
                <a:solidFill>
                  <a:srgbClr val="00B050"/>
                </a:solidFill>
              </a:rPr>
              <a:t>CF-Humidity Correction  </a:t>
            </a:r>
            <a:r>
              <a:rPr lang="en-US" dirty="0">
                <a:solidFill>
                  <a:srgbClr val="00B050"/>
                </a:solidFill>
              </a:rPr>
              <a:t>			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Where:</a:t>
            </a:r>
          </a:p>
          <a:p>
            <a:endParaRPr lang="en-US" dirty="0"/>
          </a:p>
          <a:p>
            <a:r>
              <a:rPr lang="en-US" dirty="0" err="1"/>
              <a:t>Р</a:t>
            </a:r>
            <a:r>
              <a:rPr lang="en-US" baseline="-25000" dirty="0" err="1"/>
              <a:t>ozone</a:t>
            </a:r>
            <a:r>
              <a:rPr lang="en-US" dirty="0"/>
              <a:t>= Partial pressure of ozone (</a:t>
            </a:r>
            <a:r>
              <a:rPr lang="en-US" dirty="0" err="1"/>
              <a:t>millipascals</a:t>
            </a:r>
            <a:r>
              <a:rPr lang="en-US" dirty="0"/>
              <a:t>).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4.307x10-4  = Constant to convert current to ozone concentration.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 = Cell current (</a:t>
            </a:r>
            <a:r>
              <a:rPr lang="en-US" dirty="0" err="1"/>
              <a:t>microamps</a:t>
            </a:r>
            <a:r>
              <a:rPr lang="en-US" dirty="0"/>
              <a:t>)  ~ 5 </a:t>
            </a:r>
            <a:r>
              <a:rPr lang="en-US" dirty="0" err="1"/>
              <a:t>μamps</a:t>
            </a:r>
            <a:r>
              <a:rPr lang="en-US" dirty="0"/>
              <a:t> @ O3 peak in stratosphere.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</a:t>
            </a:r>
            <a:r>
              <a:rPr lang="en-US" baseline="-25000" dirty="0"/>
              <a:t>BG</a:t>
            </a:r>
            <a:r>
              <a:rPr lang="en-US" dirty="0"/>
              <a:t> = Cell background current ~ &lt; 0.03 </a:t>
            </a:r>
            <a:r>
              <a:rPr lang="en-US" dirty="0" err="1"/>
              <a:t>μamps</a:t>
            </a:r>
            <a:r>
              <a:rPr lang="en-US" dirty="0"/>
              <a:t> on zero O3 filter.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pump</a:t>
            </a:r>
            <a:r>
              <a:rPr lang="en-US" dirty="0"/>
              <a:t> = Temperature of sonde pump (K).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T100 = Pump flow rate:  seconds per 100 cc.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PCF = Pump flow rate efficiency correction factor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CF-total column  (ratio of total column ozone from Dobson / total column sonde)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CF-Humidity Correction (0-4%) for soap bubble flow rate evaporation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52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93" y="1447800"/>
            <a:ext cx="9175165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048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Uncertainty ozone column for NDACC and WOUDC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3222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4" y="609600"/>
            <a:ext cx="8762770" cy="36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88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0988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852926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1" y="990600"/>
            <a:ext cx="9059949" cy="34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39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" y="1219200"/>
            <a:ext cx="7599987" cy="3343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048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Ozonesonde sensor solutions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095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43" y="0"/>
            <a:ext cx="58071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191000"/>
            <a:ext cx="37338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2% KI </a:t>
            </a:r>
            <a:r>
              <a:rPr lang="en-US" dirty="0" err="1" smtClean="0"/>
              <a:t>unbuffered</a:t>
            </a:r>
            <a:r>
              <a:rPr lang="en-US" dirty="0" smtClean="0"/>
              <a:t> solution source came from the 1960s-1970s air pollution and ozone studies.  The potassium iodide method was used in colorimetric or other wet chemical methods.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1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595"/>
            <a:ext cx="6529660" cy="68474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43200" y="2514600"/>
            <a:ext cx="838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00" y="923575"/>
            <a:ext cx="6077799" cy="50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0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57200"/>
            <a:ext cx="6781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Birdsall</a:t>
            </a:r>
            <a:r>
              <a:rPr lang="en-US" dirty="0"/>
              <a:t>, C. M., A. C. Jenkins, and E. </a:t>
            </a:r>
            <a:r>
              <a:rPr lang="en-US" dirty="0" err="1"/>
              <a:t>Spadinger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Iodometric</a:t>
            </a:r>
            <a:r>
              <a:rPr lang="en-US" dirty="0" smtClean="0"/>
              <a:t> </a:t>
            </a:r>
            <a:r>
              <a:rPr lang="en-US" dirty="0"/>
              <a:t>determination of ozone</a:t>
            </a:r>
            <a:r>
              <a:rPr lang="en-US" dirty="0" smtClean="0"/>
              <a:t>,</a:t>
            </a:r>
          </a:p>
          <a:p>
            <a:r>
              <a:rPr lang="en-US" i="1" dirty="0" smtClean="0"/>
              <a:t>Analytical </a:t>
            </a:r>
            <a:r>
              <a:rPr lang="en-US" i="1" dirty="0"/>
              <a:t>Chemistry, 24</a:t>
            </a:r>
            <a:r>
              <a:rPr lang="en-US" dirty="0"/>
              <a:t>,  662-664, 1952.</a:t>
            </a:r>
          </a:p>
          <a:p>
            <a:r>
              <a:rPr lang="en-US" dirty="0"/>
              <a:t> </a:t>
            </a:r>
          </a:p>
          <a:p>
            <a:endParaRPr lang="en-US" dirty="0" smtClean="0"/>
          </a:p>
          <a:p>
            <a:r>
              <a:rPr lang="en-US" sz="2000" b="1" dirty="0" smtClean="0"/>
              <a:t>Conclusion</a:t>
            </a:r>
          </a:p>
          <a:p>
            <a:r>
              <a:rPr lang="en-US" dirty="0" smtClean="0"/>
              <a:t>In the concentration investigated (1 to 35 mole %) the use of a 2% </a:t>
            </a:r>
            <a:r>
              <a:rPr lang="en-US" dirty="0" err="1" smtClean="0"/>
              <a:t>unbuffered</a:t>
            </a:r>
            <a:r>
              <a:rPr lang="en-US" dirty="0" smtClean="0"/>
              <a:t> aqueous solution of potassium iodide for the analytical determination of ozone gives precise results which are accurate to 2% when compared with a physical method.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74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76600" y="990600"/>
            <a:ext cx="7162800" cy="10525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Fiji Dual </a:t>
            </a:r>
            <a:r>
              <a:rPr lang="en-US" sz="3200" dirty="0" err="1" smtClean="0"/>
              <a:t>Sonde</a:t>
            </a:r>
            <a:r>
              <a:rPr lang="en-US" sz="3200" dirty="0" smtClean="0"/>
              <a:t> Comparison:</a:t>
            </a:r>
          </a:p>
          <a:p>
            <a:r>
              <a:rPr lang="en-US" sz="3200" dirty="0" smtClean="0"/>
              <a:t>Dual </a:t>
            </a:r>
            <a:r>
              <a:rPr lang="en-US" sz="3200" dirty="0" err="1" smtClean="0"/>
              <a:t>Sonde</a:t>
            </a:r>
            <a:r>
              <a:rPr lang="en-US" sz="3200" dirty="0" smtClean="0"/>
              <a:t> #1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3838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305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85800"/>
            <a:ext cx="5486400" cy="3381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Fiji Dual </a:t>
            </a:r>
            <a:r>
              <a:rPr lang="en-US" dirty="0" err="1" smtClean="0"/>
              <a:t>Sonde</a:t>
            </a:r>
            <a:r>
              <a:rPr lang="en-US" dirty="0" smtClean="0"/>
              <a:t> 1 – 2/4/2015 @ 9:45am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3733800"/>
            <a:ext cx="2703512" cy="80486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Sonde</a:t>
            </a:r>
            <a:r>
              <a:rPr lang="en-US" dirty="0" smtClean="0"/>
              <a:t> A – 1% 1/10</a:t>
            </a:r>
            <a:r>
              <a:rPr lang="en-US" baseline="30000" dirty="0" smtClean="0"/>
              <a:t>th</a:t>
            </a:r>
            <a:r>
              <a:rPr lang="en-US" dirty="0" smtClean="0"/>
              <a:t> Buffer</a:t>
            </a:r>
          </a:p>
          <a:p>
            <a:r>
              <a:rPr lang="en-US" dirty="0" smtClean="0"/>
              <a:t>CMR = 269.5DU</a:t>
            </a:r>
          </a:p>
          <a:p>
            <a:r>
              <a:rPr lang="en-US" dirty="0" smtClean="0"/>
              <a:t>SBUV = 248.2DU</a:t>
            </a:r>
          </a:p>
          <a:p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410200" y="3733800"/>
            <a:ext cx="2895600" cy="8048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Sonde</a:t>
            </a:r>
            <a:r>
              <a:rPr lang="en-US" dirty="0" smtClean="0"/>
              <a:t> B – 2% No Buffer</a:t>
            </a:r>
          </a:p>
          <a:p>
            <a:r>
              <a:rPr lang="en-US" dirty="0" smtClean="0"/>
              <a:t>CMR = 246.4DU = -23.1DU = -8.6%</a:t>
            </a:r>
          </a:p>
          <a:p>
            <a:r>
              <a:rPr lang="en-US" dirty="0" smtClean="0"/>
              <a:t>SBUV = 231.7DU = -16.5DU = -6.6%</a:t>
            </a:r>
          </a:p>
        </p:txBody>
      </p:sp>
    </p:spTree>
    <p:extLst>
      <p:ext uri="{BB962C8B-B14F-4D97-AF65-F5344CB8AC3E}">
        <p14:creationId xmlns:p14="http://schemas.microsoft.com/office/powerpoint/2010/main" val="3048391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305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85800"/>
            <a:ext cx="5486400" cy="3381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Fiji Dual </a:t>
            </a:r>
            <a:r>
              <a:rPr lang="en-US" dirty="0" err="1" smtClean="0"/>
              <a:t>Sonde</a:t>
            </a:r>
            <a:r>
              <a:rPr lang="en-US" dirty="0" smtClean="0"/>
              <a:t> 1 – 2/4/2015 @ 9:45am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3733800"/>
            <a:ext cx="2703512" cy="80486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Sonde</a:t>
            </a:r>
            <a:r>
              <a:rPr lang="en-US" dirty="0" smtClean="0"/>
              <a:t> A – 1% 1/10</a:t>
            </a:r>
            <a:r>
              <a:rPr lang="en-US" baseline="30000" dirty="0" smtClean="0"/>
              <a:t>th</a:t>
            </a:r>
            <a:r>
              <a:rPr lang="en-US" dirty="0" smtClean="0"/>
              <a:t> Buffer</a:t>
            </a:r>
          </a:p>
          <a:p>
            <a:r>
              <a:rPr lang="en-US" dirty="0" smtClean="0"/>
              <a:t>CMR = 269.5DU</a:t>
            </a:r>
          </a:p>
          <a:p>
            <a:r>
              <a:rPr lang="en-US" dirty="0" smtClean="0"/>
              <a:t>SBUV = 248.2DU</a:t>
            </a:r>
          </a:p>
          <a:p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410200" y="3733800"/>
            <a:ext cx="2895600" cy="8048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Sonde</a:t>
            </a:r>
            <a:r>
              <a:rPr lang="en-US" dirty="0" smtClean="0"/>
              <a:t> B – 2% No Buffer</a:t>
            </a:r>
          </a:p>
          <a:p>
            <a:r>
              <a:rPr lang="en-US" dirty="0" smtClean="0"/>
              <a:t>CMR = 246.4DU = -23.1DU = -8.6%</a:t>
            </a:r>
          </a:p>
          <a:p>
            <a:r>
              <a:rPr lang="en-US" dirty="0" smtClean="0"/>
              <a:t>SBUV = 231.7DU = -16.5DU = -6.6%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3428" y="4907261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only see 2% solutions reading low in the tropics.  Difficult to apply overall correction for 2% solutions.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17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ullis\Pictures\Fiji Duals\fijiphotoadditions\FijiAddition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ullis\Pictures\Fiji Duals\fijiphotoadditions\FijiAdditions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Dual </a:t>
            </a:r>
            <a:r>
              <a:rPr lang="en-US" sz="3600" dirty="0" err="1" smtClean="0"/>
              <a:t>Sonde</a:t>
            </a:r>
            <a:r>
              <a:rPr lang="en-US" sz="3600" dirty="0" smtClean="0"/>
              <a:t> #2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890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305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305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85800"/>
            <a:ext cx="5486400" cy="3381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Fiji Dual </a:t>
            </a:r>
            <a:r>
              <a:rPr lang="en-US" dirty="0" err="1" smtClean="0"/>
              <a:t>Sonde</a:t>
            </a:r>
            <a:r>
              <a:rPr lang="en-US" dirty="0" smtClean="0"/>
              <a:t> 2 – 2/4/2015 @ 2:18pm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3733800"/>
            <a:ext cx="2703512" cy="80486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Sonde</a:t>
            </a:r>
            <a:r>
              <a:rPr lang="en-US" dirty="0" smtClean="0"/>
              <a:t> A – 1% 1/10</a:t>
            </a:r>
            <a:r>
              <a:rPr lang="en-US" baseline="30000" dirty="0" smtClean="0"/>
              <a:t>th</a:t>
            </a:r>
            <a:r>
              <a:rPr lang="en-US" dirty="0" smtClean="0"/>
              <a:t> Buffer</a:t>
            </a:r>
          </a:p>
          <a:p>
            <a:r>
              <a:rPr lang="en-US" dirty="0" smtClean="0"/>
              <a:t>CMR = 283.5DU</a:t>
            </a:r>
          </a:p>
          <a:p>
            <a:r>
              <a:rPr lang="en-US" dirty="0" smtClean="0"/>
              <a:t>SBUV = 253.8DU</a:t>
            </a:r>
          </a:p>
          <a:p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410200" y="3733800"/>
            <a:ext cx="2703512" cy="8048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Sonde</a:t>
            </a:r>
            <a:r>
              <a:rPr lang="en-US" dirty="0" smtClean="0"/>
              <a:t> B – 2% No Buffer</a:t>
            </a:r>
          </a:p>
          <a:p>
            <a:r>
              <a:rPr lang="en-US" dirty="0" smtClean="0"/>
              <a:t>CMR = 271.3DU = -12.2DU = -4.3%</a:t>
            </a:r>
          </a:p>
          <a:p>
            <a:r>
              <a:rPr lang="en-US" dirty="0" smtClean="0"/>
              <a:t>SBUV = 247.3DU = -6.5DU = -2.6%</a:t>
            </a:r>
          </a:p>
        </p:txBody>
      </p:sp>
    </p:spTree>
    <p:extLst>
      <p:ext uri="{BB962C8B-B14F-4D97-AF65-F5344CB8AC3E}">
        <p14:creationId xmlns:p14="http://schemas.microsoft.com/office/powerpoint/2010/main" val="2216047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ullis\Pictures\Fiji Duals\BUQua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2562"/>
            <a:ext cx="8305800" cy="687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4204138"/>
            <a:ext cx="487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Boulder Quad </a:t>
            </a:r>
            <a:r>
              <a:rPr lang="en-US" sz="2800" u="sng" dirty="0" err="1" smtClean="0"/>
              <a:t>Sonde</a:t>
            </a:r>
            <a:r>
              <a:rPr lang="en-US" sz="2800" u="sng" dirty="0" smtClean="0"/>
              <a:t> 1</a:t>
            </a:r>
          </a:p>
          <a:p>
            <a:r>
              <a:rPr lang="en-US" sz="2800" dirty="0"/>
              <a:t>We do not see the separation of readings between solution types at the mid latitudes.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4892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ullis\Pictures\Fiji Duals\BUQua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9014"/>
            <a:ext cx="8305800" cy="686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4038600"/>
            <a:ext cx="464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Boulder Quad </a:t>
            </a:r>
            <a:r>
              <a:rPr lang="en-US" sz="2800" u="sng" dirty="0" err="1" smtClean="0"/>
              <a:t>Sonde</a:t>
            </a:r>
            <a:r>
              <a:rPr lang="en-US" sz="2800" u="sng" dirty="0" smtClean="0"/>
              <a:t> 2</a:t>
            </a:r>
          </a:p>
          <a:p>
            <a:r>
              <a:rPr lang="en-US" sz="2800" dirty="0" smtClean="0"/>
              <a:t>We do not see the separation of readings between solution types at the mid latitudes.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6872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ullis\Pictures\Fiji Duals\fijipix\photo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1066800"/>
            <a:ext cx="925718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5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762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24 minute flight from </a:t>
            </a:r>
            <a:r>
              <a:rPr lang="en-US" sz="2800" dirty="0" err="1" smtClean="0"/>
              <a:t>Nadi</a:t>
            </a:r>
            <a:r>
              <a:rPr lang="en-US" sz="2800" dirty="0" smtClean="0"/>
              <a:t> to Suva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0028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152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Patrick and </a:t>
            </a:r>
            <a:r>
              <a:rPr lang="en-US" sz="2400" dirty="0" err="1" smtClean="0"/>
              <a:t>Matakite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4443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ullis\Pictures\Fiji Duals\fijiphotoadditions\FijiAdditions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903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432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University of South Pacific balloon launch site.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97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ullis\Pictures\Fiji Duals\fijiballoon\FijiBalloon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94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ullis\Pictures\Fiji Duals\fijiphotoadditions\FijiAdditions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45" y="1417"/>
            <a:ext cx="4571055" cy="68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09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0988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852926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1" y="990600"/>
            <a:ext cx="9059949" cy="34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1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43" y="0"/>
            <a:ext cx="58071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1910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2% KI </a:t>
            </a:r>
            <a:r>
              <a:rPr lang="en-US" dirty="0" err="1" smtClean="0"/>
              <a:t>unbuffered</a:t>
            </a:r>
            <a:r>
              <a:rPr lang="en-US" dirty="0" smtClean="0"/>
              <a:t> solution source came from the 1960s-1970s air pollution and ozone studies.  The potassium iodide method was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90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00" y="923575"/>
            <a:ext cx="6077799" cy="50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8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57200"/>
            <a:ext cx="6781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Birdsall</a:t>
            </a:r>
            <a:r>
              <a:rPr lang="en-US" dirty="0"/>
              <a:t>, C. M., A. C. Jenkins, and E. </a:t>
            </a:r>
            <a:r>
              <a:rPr lang="en-US" dirty="0" err="1"/>
              <a:t>Spadinger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Iodometric</a:t>
            </a:r>
            <a:r>
              <a:rPr lang="en-US" dirty="0" smtClean="0"/>
              <a:t> </a:t>
            </a:r>
            <a:r>
              <a:rPr lang="en-US" dirty="0"/>
              <a:t>determination of ozone</a:t>
            </a:r>
            <a:r>
              <a:rPr lang="en-US" dirty="0" smtClean="0"/>
              <a:t>,</a:t>
            </a:r>
          </a:p>
          <a:p>
            <a:r>
              <a:rPr lang="en-US" i="1" dirty="0" smtClean="0"/>
              <a:t>Analytical </a:t>
            </a:r>
            <a:r>
              <a:rPr lang="en-US" i="1" dirty="0"/>
              <a:t>Chemistry, 24</a:t>
            </a:r>
            <a:r>
              <a:rPr lang="en-US" dirty="0"/>
              <a:t>,  662-664, 1952.</a:t>
            </a:r>
          </a:p>
          <a:p>
            <a:r>
              <a:rPr lang="en-US" dirty="0"/>
              <a:t> </a:t>
            </a:r>
          </a:p>
          <a:p>
            <a:endParaRPr lang="en-US" dirty="0" smtClean="0"/>
          </a:p>
          <a:p>
            <a:r>
              <a:rPr lang="en-US" sz="2000" b="1" dirty="0" smtClean="0"/>
              <a:t>Conclusion</a:t>
            </a:r>
          </a:p>
          <a:p>
            <a:r>
              <a:rPr lang="en-US" dirty="0" smtClean="0"/>
              <a:t>In the concentration investigated (1 to 35 mole %) the use of a 2% </a:t>
            </a:r>
            <a:r>
              <a:rPr lang="en-US" dirty="0" err="1" smtClean="0"/>
              <a:t>unbuffered</a:t>
            </a:r>
            <a:r>
              <a:rPr lang="en-US" dirty="0" smtClean="0"/>
              <a:t> aqueous solution of potassium iodide for the analytical determination of ozone gives precise results which are accurate to 2% when compared with a physical method.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4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4" y="609600"/>
            <a:ext cx="8762770" cy="36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9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93" y="1447800"/>
            <a:ext cx="917516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7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Suva Airport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9996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Step 2 – Background Reduction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5" y="838200"/>
            <a:ext cx="817747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81" y="228600"/>
            <a:ext cx="637943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909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81" y="228600"/>
            <a:ext cx="637943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475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81" y="228600"/>
            <a:ext cx="637943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285750"/>
            <a:ext cx="6400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JOSIE 1% Full Buffer Comparison JS027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15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81" y="228600"/>
            <a:ext cx="637943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390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2575"/>
            <a:ext cx="8669337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8382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2% correction means the profiles were multiplied by linear 1.04 (best correction for now).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51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2575"/>
            <a:ext cx="8669337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4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6828"/>
            <a:ext cx="8686800" cy="63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1330" y="924339"/>
            <a:ext cx="3700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1</a:t>
            </a:r>
            <a:r>
              <a:rPr lang="en-US" smtClean="0"/>
              <a:t>% correction </a:t>
            </a:r>
            <a:r>
              <a:rPr lang="en-US" dirty="0" smtClean="0"/>
              <a:t>means the 1% full buffered profiles were multiplied by ozone amount dependent correction</a:t>
            </a:r>
            <a:r>
              <a:rPr lang="en-US" dirty="0"/>
              <a:t> </a:t>
            </a:r>
            <a:r>
              <a:rPr lang="en-US" dirty="0" smtClean="0"/>
              <a:t>to reduce high reading of ozone from buffers.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032"/>
            <a:ext cx="8686800" cy="630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4800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Sonde</a:t>
            </a:r>
            <a:r>
              <a:rPr lang="en-US" sz="1200" dirty="0" smtClean="0"/>
              <a:t> vs. </a:t>
            </a:r>
            <a:r>
              <a:rPr lang="en-US" sz="1200" dirty="0" err="1" smtClean="0"/>
              <a:t>Satelite</a:t>
            </a:r>
            <a:r>
              <a:rPr lang="en-US" sz="1200" dirty="0" smtClean="0"/>
              <a:t> = -0.63%</a:t>
            </a:r>
          </a:p>
          <a:p>
            <a:r>
              <a:rPr lang="en-US" sz="1200" dirty="0" err="1" smtClean="0"/>
              <a:t>Sonde</a:t>
            </a:r>
            <a:r>
              <a:rPr lang="en-US" sz="1200" dirty="0" smtClean="0"/>
              <a:t> vs. Dobson = 1.59%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4800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Sonde</a:t>
            </a:r>
            <a:r>
              <a:rPr lang="en-US" sz="1200" dirty="0" smtClean="0"/>
              <a:t> vs. </a:t>
            </a:r>
            <a:r>
              <a:rPr lang="en-US" sz="1200" dirty="0" err="1" smtClean="0"/>
              <a:t>Satelite</a:t>
            </a:r>
            <a:r>
              <a:rPr lang="en-US" sz="1200" dirty="0" smtClean="0"/>
              <a:t> = -2.25%</a:t>
            </a:r>
          </a:p>
          <a:p>
            <a:r>
              <a:rPr lang="en-US" sz="1200" dirty="0" err="1" smtClean="0"/>
              <a:t>Sonde</a:t>
            </a:r>
            <a:r>
              <a:rPr lang="en-US" sz="1200" dirty="0" smtClean="0"/>
              <a:t> vs. Dobson = -0.66%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800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Sonde</a:t>
            </a:r>
            <a:r>
              <a:rPr lang="en-US" sz="1200" dirty="0" smtClean="0"/>
              <a:t> vs. </a:t>
            </a:r>
            <a:r>
              <a:rPr lang="en-US" sz="1200" dirty="0" err="1" smtClean="0"/>
              <a:t>Satelite</a:t>
            </a:r>
            <a:r>
              <a:rPr lang="en-US" sz="1200" dirty="0" smtClean="0"/>
              <a:t> = -2.79%</a:t>
            </a:r>
          </a:p>
          <a:p>
            <a:r>
              <a:rPr lang="en-US" sz="1200" dirty="0" err="1" smtClean="0"/>
              <a:t>Sonde</a:t>
            </a:r>
            <a:r>
              <a:rPr lang="en-US" sz="1200" dirty="0" smtClean="0"/>
              <a:t> vs. Dobson = -0.42%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5043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6225"/>
            <a:ext cx="867568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2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ullis\Pictures\Fiji Duals\fijipix\Sun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7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81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6225"/>
            <a:ext cx="867568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6225"/>
            <a:ext cx="867568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3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6225"/>
            <a:ext cx="867568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3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6225"/>
            <a:ext cx="868203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8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6225"/>
            <a:ext cx="868203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7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6225"/>
            <a:ext cx="868203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5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Fruit bats</a:t>
            </a:r>
          </a:p>
          <a:p>
            <a:r>
              <a:rPr lang="en-US" dirty="0" smtClean="0"/>
              <a:t>They all seemed to hang around in one large tree in the park across the street from the ocean side sidewalk.  About 10 minute walk from Holiday Inn.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5400" r="10937"/>
          <a:stretch/>
        </p:blipFill>
        <p:spPr>
          <a:xfrm>
            <a:off x="6057255" y="32657"/>
            <a:ext cx="3086745" cy="27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ullis\Pictures\Fiji Duals\fijipix\photo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73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ullis\Pictures\Fiji Duals\fijiphotoadditions\FijiAddition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2" y="-8965"/>
            <a:ext cx="10287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7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ullis\Pictures\Fiji Duals\fijipix\phot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" y="18436"/>
            <a:ext cx="9119419" cy="68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33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 Campus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25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596</Words>
  <Application>Microsoft Office PowerPoint</Application>
  <PresentationFormat>On-screen Show (4:3)</PresentationFormat>
  <Paragraphs>110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Suva, Fiji – February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Fiji Dual Sonde 1 – 2/4/2015 @ 9:45am</vt:lpstr>
      <vt:lpstr>Fiji Dual Sonde 1 – 2/4/2015 @ 9:45am</vt:lpstr>
      <vt:lpstr>PowerPoint Presentation</vt:lpstr>
      <vt:lpstr>Fiji Dual Sonde 2 – 2/4/2015 @ 2:18pm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 – Background Reduction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Cullis</dc:creator>
  <cp:lastModifiedBy>Bryan Johnson</cp:lastModifiedBy>
  <cp:revision>48</cp:revision>
  <dcterms:created xsi:type="dcterms:W3CDTF">2015-02-18T20:08:25Z</dcterms:created>
  <dcterms:modified xsi:type="dcterms:W3CDTF">2015-03-13T20:26:06Z</dcterms:modified>
</cp:coreProperties>
</file>