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514" r:id="rId2"/>
    <p:sldId id="515" r:id="rId3"/>
    <p:sldId id="537" r:id="rId4"/>
    <p:sldId id="371" r:id="rId5"/>
    <p:sldId id="534" r:id="rId6"/>
    <p:sldId id="527" r:id="rId7"/>
    <p:sldId id="535" r:id="rId8"/>
    <p:sldId id="536" r:id="rId9"/>
    <p:sldId id="526" r:id="rId10"/>
    <p:sldId id="528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2FE45BC-F381-4544-B4A6-45B19CC1A45D}">
          <p14:sldIdLst>
            <p14:sldId id="514"/>
            <p14:sldId id="515"/>
            <p14:sldId id="537"/>
            <p14:sldId id="371"/>
            <p14:sldId id="534"/>
            <p14:sldId id="527"/>
            <p14:sldId id="535"/>
            <p14:sldId id="536"/>
            <p14:sldId id="526"/>
            <p14:sldId id="5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FF1C"/>
    <a:srgbClr val="6E7D9A"/>
    <a:srgbClr val="005493"/>
    <a:srgbClr val="FFA400"/>
    <a:srgbClr val="1ACD06"/>
    <a:srgbClr val="FF3000"/>
    <a:srgbClr val="FC2F28"/>
    <a:srgbClr val="FD6364"/>
    <a:srgbClr val="9C0101"/>
    <a:srgbClr val="F70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2"/>
    <p:restoredTop sz="94014" autoAdjust="0"/>
  </p:normalViewPr>
  <p:slideViewPr>
    <p:cSldViewPr snapToObjects="1">
      <p:cViewPr varScale="1">
        <p:scale>
          <a:sx n="154" d="100"/>
          <a:sy n="154" d="100"/>
        </p:scale>
        <p:origin x="400" y="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notesViewPr>
    <p:cSldViewPr snapToObjects="1">
      <p:cViewPr varScale="1">
        <p:scale>
          <a:sx n="93" d="100"/>
          <a:sy n="93" d="100"/>
        </p:scale>
        <p:origin x="37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3684540-77C1-4449-B655-A330B3380581}" type="datetime1">
              <a:rPr lang="en-US"/>
              <a:pPr/>
              <a:t>7/7/23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909FFF2-1951-CA40-83CB-C88FE39545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081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79A03EC-189D-C948-A519-5EA1CA985FE7}" type="datetime1">
              <a:rPr lang="en-US"/>
              <a:pPr/>
              <a:t>7/7/23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D81E052-C62A-004A-90E8-18B845CE60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317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800" kern="1200" baseline="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800" kern="1200" baseline="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800" kern="1200" baseline="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800" kern="1200" baseline="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800" kern="1200" baseline="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3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12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1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6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1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3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22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5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11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1E052-C62A-004A-90E8-18B845CE60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3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DA0A5-9B93-BF40-8B90-CADC62FDE4A4}" type="datetime1">
              <a:rPr lang="en-US" smtClean="0"/>
              <a:t>7/7/23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FB000-CAA2-D549-AFA6-87F810D215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A96B1-DF6D-4A49-9514-9D6D828B49F9}" type="datetime1">
              <a:rPr lang="en-US" smtClean="0"/>
              <a:t>7/7/23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91466-72D7-524B-9067-12A96ECF3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6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34A86C-C4FE-3C48-B940-4B84A3182555}" type="datetime1">
              <a:rPr lang="en-US" smtClean="0"/>
              <a:t>7/7/23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65AE9-9165-7B41-B650-CB5FAF427F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3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39222-13EA-9B41-8AEF-A9CF59B9FC46}" type="datetime1">
              <a:rPr lang="en-US" smtClean="0"/>
              <a:t>7/7/23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fld id="{F34C8410-5E82-5744-B689-203FCEEAF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0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F6C86-1D58-3E41-807D-68F65015D47D}" type="datetime1">
              <a:rPr lang="en-US" smtClean="0"/>
              <a:t>7/7/23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BBF2A-7A4C-FE45-B52A-10C3968ABF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1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57A64-19F2-FA49-A848-E5D6EBF007EB}" type="datetime1">
              <a:rPr lang="en-US" smtClean="0"/>
              <a:t>7/7/23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5E490-B239-704B-894D-15D03C561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2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962B4-2995-B24C-B776-E1D8FA040890}" type="datetime1">
              <a:rPr lang="en-US" smtClean="0"/>
              <a:t>7/7/23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533F0-F637-9646-9C4B-2224C0A612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6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CC549-2BC9-4E41-800C-5F611E8A378A}" type="datetime1">
              <a:rPr lang="en-US" smtClean="0"/>
              <a:t>7/7/23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6695C-0D8D-4A40-89F0-1B03C6204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7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1D903-AA97-3F4B-8D98-8EFED4D8ED4F}" type="datetime1">
              <a:rPr lang="en-US" smtClean="0"/>
              <a:t>7/7/23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22576-D52C-944C-A77B-C63F41FF8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8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7FC7E-9D9B-4443-92CC-6E84B8427C9B}" type="datetime1">
              <a:rPr lang="en-US" smtClean="0"/>
              <a:t>7/7/23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1874B-E185-BC49-8D18-329BE02D7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1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EEEA0-6767-2045-919D-A3EBECB9C871}" type="datetime1">
              <a:rPr lang="en-US" smtClean="0"/>
              <a:t>7/7/23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1FE253-6EF6-8449-882C-D430787CAE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9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fld id="{25245953-84F8-E145-A584-0AB6DBF8D870}" type="datetime1">
              <a:rPr lang="en-US" smtClean="0"/>
              <a:t>7/7/23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2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fld id="{C6026763-39E4-FB45-A9CE-1150221DCB6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ml.noaa.gov/ccgg/carbontracker/campaigns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610600" cy="2114550"/>
          </a:xfrm>
        </p:spPr>
        <p:txBody>
          <a:bodyPr anchor="t"/>
          <a:lstStyle/>
          <a:p>
            <a:pPr algn="l"/>
            <a:br>
              <a:rPr lang="en-US" sz="1800" dirty="0">
                <a:solidFill>
                  <a:srgbClr val="FFFF00"/>
                </a:solidFill>
              </a:rPr>
            </a:b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Utilizing CarbonTracker-CO</a:t>
            </a:r>
            <a:r>
              <a:rPr lang="en-US" sz="2400" b="0" i="0" u="none" strike="noStrike" baseline="-2500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for evaluation of satellite products</a:t>
            </a:r>
            <a:b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br>
              <a:rPr lang="en-US" sz="8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1400" dirty="0"/>
              <a:t>Andy Jacobson</a:t>
            </a:r>
            <a:br>
              <a:rPr lang="en-US" sz="1400" dirty="0"/>
            </a:br>
            <a:r>
              <a:rPr lang="en-US" sz="1400" dirty="0">
                <a:solidFill>
                  <a:schemeClr val="tx1">
                    <a:lumMod val="65000"/>
                  </a:schemeClr>
                </a:solidFill>
              </a:rPr>
              <a:t>University of Colorado Boulder and NOAA Global Monitoring Laboratory</a:t>
            </a:r>
            <a:br>
              <a:rPr lang="en-US" sz="1400" dirty="0"/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</a:t>
            </a:r>
            <a:br>
              <a:rPr lang="en-US" sz="1400" dirty="0"/>
            </a:br>
            <a:br>
              <a:rPr lang="en-US" sz="1200" dirty="0">
                <a:solidFill>
                  <a:schemeClr val="tx1">
                    <a:lumMod val="65000"/>
                  </a:schemeClr>
                </a:solidFill>
              </a:rPr>
            </a:br>
            <a:br>
              <a:rPr lang="en-US" sz="1350" dirty="0">
                <a:solidFill>
                  <a:schemeClr val="tx1">
                    <a:lumMod val="6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9DCA08-C6A8-CE77-059A-8C48B19AD60A}"/>
              </a:ext>
            </a:extLst>
          </p:cNvPr>
          <p:cNvSpPr txBox="1"/>
          <p:nvPr/>
        </p:nvSpPr>
        <p:spPr>
          <a:xfrm>
            <a:off x="762000" y="1985225"/>
            <a:ext cx="5152501" cy="1881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FF1C"/>
                </a:solidFill>
              </a:rPr>
              <a:t>CarbonTracker updates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FF1C"/>
                </a:solidFill>
              </a:rPr>
              <a:t>Evaluation of CarbonTracker CO</a:t>
            </a:r>
            <a:r>
              <a:rPr lang="en-US" sz="2000" baseline="-25000" dirty="0">
                <a:solidFill>
                  <a:srgbClr val="05FF1C"/>
                </a:solidFill>
              </a:rPr>
              <a:t>2</a:t>
            </a:r>
            <a:r>
              <a:rPr lang="en-US" sz="2000" dirty="0">
                <a:solidFill>
                  <a:srgbClr val="05FF1C"/>
                </a:solidFill>
              </a:rPr>
              <a:t>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FF1C"/>
                </a:solidFill>
              </a:rPr>
              <a:t>Evaluation of OCO-2 retrievals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5FF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7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533400"/>
            <a:ext cx="8610600" cy="2114550"/>
          </a:xfrm>
        </p:spPr>
        <p:txBody>
          <a:bodyPr anchor="t"/>
          <a:lstStyle/>
          <a:p>
            <a:pPr algn="l"/>
            <a:br>
              <a:rPr lang="en-US" sz="1800" dirty="0">
                <a:solidFill>
                  <a:srgbClr val="FFFF00"/>
                </a:solidFill>
              </a:rPr>
            </a:b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TM5 levels</a:t>
            </a:r>
            <a:b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br>
              <a:rPr lang="en-US" sz="800" dirty="0">
                <a:solidFill>
                  <a:schemeClr val="tx1">
                    <a:lumMod val="85000"/>
                  </a:schemeClr>
                </a:solidFill>
              </a:rPr>
            </a:br>
            <a:br>
              <a:rPr lang="en-US" sz="1400" dirty="0"/>
            </a:br>
            <a:br>
              <a:rPr lang="en-US" sz="1200" dirty="0">
                <a:solidFill>
                  <a:schemeClr val="tx1">
                    <a:lumMod val="65000"/>
                  </a:schemeClr>
                </a:solidFill>
              </a:rPr>
            </a:br>
            <a:br>
              <a:rPr lang="en-US" sz="1350" dirty="0">
                <a:solidFill>
                  <a:schemeClr val="tx1">
                    <a:lumMod val="6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006D2-BF77-8211-4858-0AC8BF10A3A6}"/>
              </a:ext>
            </a:extLst>
          </p:cNvPr>
          <p:cNvSpPr txBox="1"/>
          <p:nvPr/>
        </p:nvSpPr>
        <p:spPr>
          <a:xfrm>
            <a:off x="152400" y="895022"/>
            <a:ext cx="20684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CT2022 has improved vertical resolution in the upper troposphere and stratosphere.</a:t>
            </a:r>
          </a:p>
          <a:p>
            <a:endParaRPr lang="en-US" sz="1600" dirty="0"/>
          </a:p>
          <a:p>
            <a:r>
              <a:rPr lang="en-US" sz="1600" dirty="0"/>
              <a:t>More levels above 600 </a:t>
            </a:r>
            <a:r>
              <a:rPr lang="en-US" sz="1600" dirty="0" err="1"/>
              <a:t>hPa</a:t>
            </a:r>
            <a:r>
              <a:rPr lang="en-US" sz="16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9EFBEC-9729-6860-F495-6AAFB2D0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575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81000"/>
            <a:ext cx="8610600" cy="2114550"/>
          </a:xfrm>
        </p:spPr>
        <p:txBody>
          <a:bodyPr anchor="t"/>
          <a:lstStyle/>
          <a:p>
            <a:pPr algn="l"/>
            <a:br>
              <a:rPr lang="en-US" sz="1800" dirty="0">
                <a:solidFill>
                  <a:srgbClr val="FFFF00"/>
                </a:solidFill>
              </a:rPr>
            </a:b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CarbonTracker updates</a:t>
            </a:r>
            <a:b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br>
              <a:rPr lang="en-US" sz="800" dirty="0">
                <a:solidFill>
                  <a:schemeClr val="tx1">
                    <a:lumMod val="85000"/>
                  </a:schemeClr>
                </a:solidFill>
              </a:rPr>
            </a:br>
            <a:br>
              <a:rPr lang="en-US" sz="1400" dirty="0"/>
            </a:br>
            <a:br>
              <a:rPr lang="en-US" sz="1200" dirty="0">
                <a:solidFill>
                  <a:schemeClr val="tx1">
                    <a:lumMod val="65000"/>
                  </a:schemeClr>
                </a:solidFill>
              </a:rPr>
            </a:br>
            <a:br>
              <a:rPr lang="en-US" sz="1350" dirty="0">
                <a:solidFill>
                  <a:schemeClr val="tx1">
                    <a:lumMod val="6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9DCA08-C6A8-CE77-059A-8C48B19AD60A}"/>
              </a:ext>
            </a:extLst>
          </p:cNvPr>
          <p:cNvSpPr txBox="1"/>
          <p:nvPr/>
        </p:nvSpPr>
        <p:spPr>
          <a:xfrm>
            <a:off x="827852" y="534233"/>
            <a:ext cx="383540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CT2019B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Previous release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CT2022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Current release, 2000-2020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CT-NRT.v2023-1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2021-Sep 2022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CT-NRT.v2023-4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2021-Feb 2023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TM5-MP and CT-Next underway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2086A-F0B5-F5CE-5FFE-C5D8BC89D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79539"/>
            <a:ext cx="4191000" cy="24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52450"/>
            <a:ext cx="8610600" cy="2114550"/>
          </a:xfrm>
        </p:spPr>
        <p:txBody>
          <a:bodyPr anchor="t"/>
          <a:lstStyle/>
          <a:p>
            <a:pPr algn="l"/>
            <a:br>
              <a:rPr lang="en-US" sz="1800" dirty="0">
                <a:solidFill>
                  <a:srgbClr val="FFFF00"/>
                </a:solidFill>
              </a:rPr>
            </a:b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CT2022 withheld data</a:t>
            </a:r>
            <a:br>
              <a:rPr lang="en-US" sz="1400" dirty="0"/>
            </a:br>
            <a:br>
              <a:rPr lang="en-US" sz="1200" dirty="0">
                <a:solidFill>
                  <a:schemeClr val="tx1">
                    <a:lumMod val="65000"/>
                  </a:schemeClr>
                </a:solidFill>
              </a:rPr>
            </a:br>
            <a:br>
              <a:rPr lang="en-US" sz="1350" dirty="0">
                <a:solidFill>
                  <a:schemeClr val="tx1">
                    <a:lumMod val="6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5AAAD-53B6-D718-B267-BA94BA19A811}"/>
              </a:ext>
            </a:extLst>
          </p:cNvPr>
          <p:cNvSpPr txBox="1"/>
          <p:nvPr/>
        </p:nvSpPr>
        <p:spPr>
          <a:xfrm>
            <a:off x="152400" y="758607"/>
            <a:ext cx="2819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Latest ObsPack releases all designate 5% of the assimilable measurements as </a:t>
            </a:r>
            <a:r>
              <a:rPr lang="en-US" sz="1400" i="1" dirty="0"/>
              <a:t>withheld for cross-validation.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Careful attention is paid to independence of withheld from assimilated data.</a:t>
            </a:r>
          </a:p>
          <a:p>
            <a:endParaRPr lang="en-US" sz="1400" dirty="0"/>
          </a:p>
          <a:p>
            <a:r>
              <a:rPr lang="en-US" sz="1400" dirty="0"/>
              <a:t>CT2022 largely unbiased and with good </a:t>
            </a:r>
            <a:r>
              <a:rPr lang="en-US" sz="1400" dirty="0">
                <a:latin typeface="Symbol" pitchFamily="2" charset="2"/>
              </a:rPr>
              <a:t>c</a:t>
            </a:r>
            <a:r>
              <a:rPr lang="en-US" sz="1400" baseline="30000" dirty="0"/>
              <a:t>2</a:t>
            </a:r>
            <a:r>
              <a:rPr lang="en-US" sz="1400" dirty="0"/>
              <a:t> statistics…even though these data are not assimilated!</a:t>
            </a:r>
          </a:p>
          <a:p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8224D6-531C-FAE2-5524-95D248E75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" r="5208"/>
          <a:stretch/>
        </p:blipFill>
        <p:spPr>
          <a:xfrm>
            <a:off x="2817684" y="725805"/>
            <a:ext cx="6250115" cy="43605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6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;g9233f46f1c_0_3">
            <a:extLst>
              <a:ext uri="{FF2B5EF4-FFF2-40B4-BE49-F238E27FC236}">
                <a16:creationId xmlns:a16="http://schemas.microsoft.com/office/drawing/2014/main" id="{FB3EB4BD-2A0A-D47E-28ED-2685E29D1F8F}"/>
              </a:ext>
            </a:extLst>
          </p:cNvPr>
          <p:cNvSpPr txBox="1">
            <a:spLocks/>
          </p:cNvSpPr>
          <p:nvPr/>
        </p:nvSpPr>
        <p:spPr bwMode="auto">
          <a:xfrm>
            <a:off x="1385" y="133350"/>
            <a:ext cx="1655286" cy="28451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1800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NOAA light aircraft timeseries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8F58A-761D-8617-089B-D105EB89E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143" y="3362"/>
            <a:ext cx="7347857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4819650"/>
            <a:ext cx="1905000" cy="342900"/>
          </a:xfrm>
        </p:spPr>
        <p:txBody>
          <a:bodyPr/>
          <a:lstStyle/>
          <a:p>
            <a:fld id="{F34C8410-5E82-5744-B689-203FCEEAF9B4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5DF61-0A41-8407-D677-793EE71FAEC7}"/>
              </a:ext>
            </a:extLst>
          </p:cNvPr>
          <p:cNvSpPr txBox="1"/>
          <p:nvPr/>
        </p:nvSpPr>
        <p:spPr>
          <a:xfrm>
            <a:off x="76200" y="1123950"/>
            <a:ext cx="1656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 residuals suggest insufficient wintertime CO</a:t>
            </a:r>
            <a:r>
              <a:rPr lang="en-US" sz="1200" baseline="-25000" dirty="0"/>
              <a:t>2</a:t>
            </a:r>
            <a:r>
              <a:rPr lang="en-US" sz="1200" dirty="0"/>
              <a:t> release from northern tier land</a:t>
            </a:r>
          </a:p>
          <a:p>
            <a:endParaRPr lang="en-US" sz="1200" dirty="0"/>
          </a:p>
          <a:p>
            <a:r>
              <a:rPr lang="en-US" sz="1200" dirty="0"/>
              <a:t>Much better performance than previous releases</a:t>
            </a:r>
          </a:p>
          <a:p>
            <a:endParaRPr lang="en-US" sz="1200" dirty="0"/>
          </a:p>
          <a:p>
            <a:r>
              <a:rPr lang="en-US" sz="1200" dirty="0"/>
              <a:t>More variability in NH summer</a:t>
            </a:r>
          </a:p>
        </p:txBody>
      </p:sp>
    </p:spTree>
    <p:extLst>
      <p:ext uri="{BB962C8B-B14F-4D97-AF65-F5344CB8AC3E}">
        <p14:creationId xmlns:p14="http://schemas.microsoft.com/office/powerpoint/2010/main" val="86368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showing a map&#10;&#10;Description automatically generated">
            <a:extLst>
              <a:ext uri="{FF2B5EF4-FFF2-40B4-BE49-F238E27FC236}">
                <a16:creationId xmlns:a16="http://schemas.microsoft.com/office/drawing/2014/main" id="{E91F03D9-4568-C056-FD8C-4EE3FA9B9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590550"/>
            <a:ext cx="7012755" cy="4508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Google Shape;51;g9233f46f1c_0_3">
            <a:extLst>
              <a:ext uri="{FF2B5EF4-FFF2-40B4-BE49-F238E27FC236}">
                <a16:creationId xmlns:a16="http://schemas.microsoft.com/office/drawing/2014/main" id="{FB3EB4BD-2A0A-D47E-28ED-2685E29D1F8F}"/>
              </a:ext>
            </a:extLst>
          </p:cNvPr>
          <p:cNvSpPr txBox="1">
            <a:spLocks/>
          </p:cNvSpPr>
          <p:nvPr/>
        </p:nvSpPr>
        <p:spPr bwMode="auto">
          <a:xfrm>
            <a:off x="152400" y="133350"/>
            <a:ext cx="3103087" cy="318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000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ATom-3 (Sep-Oct 2017)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4F2C7-0E1C-3425-2557-11950C0D41A1}"/>
              </a:ext>
            </a:extLst>
          </p:cNvPr>
          <p:cNvSpPr txBox="1"/>
          <p:nvPr/>
        </p:nvSpPr>
        <p:spPr>
          <a:xfrm>
            <a:off x="66919" y="666750"/>
            <a:ext cx="19811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CT2022 website has interactive 3-D visualization tool</a:t>
            </a:r>
          </a:p>
          <a:p>
            <a:endParaRPr lang="en-US" sz="1200" dirty="0"/>
          </a:p>
          <a:p>
            <a:r>
              <a:rPr lang="en-US" sz="1200" dirty="0">
                <a:hlinkClick r:id="rId4"/>
              </a:rPr>
              <a:t>CT2022 campaigns visualization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ATom</a:t>
            </a:r>
            <a:r>
              <a:rPr lang="en-US" sz="1200" dirty="0"/>
              <a:t>, HIPPO, ACT-America, ORCAS, ABOVE, </a:t>
            </a:r>
            <a:r>
              <a:rPr lang="en-US" sz="1200" dirty="0" err="1"/>
              <a:t>SeaCRS</a:t>
            </a:r>
            <a:r>
              <a:rPr lang="en-US" sz="1200" dirty="0"/>
              <a:t>, ECO, …</a:t>
            </a:r>
          </a:p>
          <a:p>
            <a:endParaRPr lang="en-US" sz="1200" dirty="0"/>
          </a:p>
          <a:p>
            <a:r>
              <a:rPr lang="en-US" sz="1200" dirty="0"/>
              <a:t>Some areas of disagreement suggest missing flux signals, but transport looks largely unbiased.</a:t>
            </a:r>
          </a:p>
        </p:txBody>
      </p:sp>
    </p:spTree>
    <p:extLst>
      <p:ext uri="{BB962C8B-B14F-4D97-AF65-F5344CB8AC3E}">
        <p14:creationId xmlns:p14="http://schemas.microsoft.com/office/powerpoint/2010/main" val="408665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52450"/>
            <a:ext cx="8610600" cy="2114550"/>
          </a:xfrm>
        </p:spPr>
        <p:txBody>
          <a:bodyPr anchor="t"/>
          <a:lstStyle/>
          <a:p>
            <a:pPr algn="l"/>
            <a:br>
              <a:rPr lang="en-US" sz="1800" dirty="0">
                <a:solidFill>
                  <a:srgbClr val="FFFF00"/>
                </a:solidFill>
              </a:rPr>
            </a:b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CT2022 minus </a:t>
            </a:r>
            <a:r>
              <a:rPr lang="en-US" sz="2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AirCore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(34 levels)</a:t>
            </a:r>
            <a:b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br>
              <a:rPr lang="en-US" sz="800" dirty="0">
                <a:solidFill>
                  <a:schemeClr val="tx1">
                    <a:lumMod val="85000"/>
                  </a:schemeClr>
                </a:solidFill>
              </a:rPr>
            </a:br>
            <a:br>
              <a:rPr lang="en-US" sz="1400" dirty="0"/>
            </a:br>
            <a:br>
              <a:rPr lang="en-US" sz="1200" dirty="0">
                <a:solidFill>
                  <a:schemeClr val="tx1">
                    <a:lumMod val="65000"/>
                  </a:schemeClr>
                </a:solidFill>
              </a:rPr>
            </a:br>
            <a:br>
              <a:rPr lang="en-US" sz="1350" dirty="0">
                <a:solidFill>
                  <a:schemeClr val="tx1">
                    <a:lumMod val="6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68F38-2DB1-9CE4-DCCF-78D6B331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99110"/>
            <a:ext cx="7772400" cy="46634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5AAAD-53B6-D718-B267-BA94BA19A811}"/>
              </a:ext>
            </a:extLst>
          </p:cNvPr>
          <p:cNvSpPr txBox="1"/>
          <p:nvPr/>
        </p:nvSpPr>
        <p:spPr>
          <a:xfrm>
            <a:off x="0" y="666750"/>
            <a:ext cx="1371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NOAA’s </a:t>
            </a:r>
            <a:r>
              <a:rPr lang="en-US" sz="1200" dirty="0" err="1"/>
              <a:t>AirCore</a:t>
            </a:r>
            <a:r>
              <a:rPr lang="en-US" sz="1200" dirty="0"/>
              <a:t> samples multiple species throughout the entire column.</a:t>
            </a:r>
          </a:p>
          <a:p>
            <a:endParaRPr lang="en-US" sz="1200" dirty="0"/>
          </a:p>
          <a:p>
            <a:r>
              <a:rPr lang="en-US" sz="1200" dirty="0"/>
              <a:t>Previous CT  releases showed notable excess of CO</a:t>
            </a:r>
            <a:r>
              <a:rPr lang="en-US" sz="1200" baseline="-25000" dirty="0"/>
              <a:t>2</a:t>
            </a:r>
            <a:r>
              <a:rPr lang="en-US" sz="1200" dirty="0"/>
              <a:t> in the stratosphere.</a:t>
            </a:r>
          </a:p>
          <a:p>
            <a:endParaRPr lang="en-US" sz="1200" dirty="0"/>
          </a:p>
          <a:p>
            <a:r>
              <a:rPr lang="en-US" sz="1200" dirty="0"/>
              <a:t>Increase of vertical resolution from 25 to 34 levels makes a big difference.</a:t>
            </a:r>
          </a:p>
        </p:txBody>
      </p:sp>
    </p:spTree>
    <p:extLst>
      <p:ext uri="{BB962C8B-B14F-4D97-AF65-F5344CB8AC3E}">
        <p14:creationId xmlns:p14="http://schemas.microsoft.com/office/powerpoint/2010/main" val="1807665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71450"/>
            <a:ext cx="8610600" cy="609600"/>
          </a:xfrm>
        </p:spPr>
        <p:txBody>
          <a:bodyPr anchor="t"/>
          <a:lstStyle/>
          <a:p>
            <a:pPr algn="l"/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1800" dirty="0">
                <a:solidFill>
                  <a:srgbClr val="FFFF00"/>
                </a:solidFill>
              </a:rPr>
              <a:t>OCO-2 retrievals minus CO</a:t>
            </a:r>
            <a:r>
              <a:rPr lang="en-US" sz="1800" baseline="-25000" dirty="0">
                <a:solidFill>
                  <a:srgbClr val="FFFF00"/>
                </a:solidFill>
              </a:rPr>
              <a:t>2</a:t>
            </a:r>
            <a:r>
              <a:rPr lang="en-US" sz="1800" dirty="0">
                <a:solidFill>
                  <a:srgbClr val="FFFF00"/>
                </a:solidFill>
              </a:rPr>
              <a:t> reference</a:t>
            </a:r>
            <a:endParaRPr lang="en-US" sz="15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AE1A1A7-F8E0-59BA-5BA3-CE719187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4200"/>
            <a:ext cx="8151365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Google Shape;51;g9233f46f1c_0_3">
            <a:extLst>
              <a:ext uri="{FF2B5EF4-FFF2-40B4-BE49-F238E27FC236}">
                <a16:creationId xmlns:a16="http://schemas.microsoft.com/office/drawing/2014/main" id="{FB3EB4BD-2A0A-D47E-28ED-2685E29D1F8F}"/>
              </a:ext>
            </a:extLst>
          </p:cNvPr>
          <p:cNvSpPr txBox="1">
            <a:spLocks/>
          </p:cNvSpPr>
          <p:nvPr/>
        </p:nvSpPr>
        <p:spPr bwMode="auto">
          <a:xfrm>
            <a:off x="296927" y="285750"/>
            <a:ext cx="6227287" cy="318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000" kern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</a:p>
        </p:txBody>
      </p:sp>
      <p:sp>
        <p:nvSpPr>
          <p:cNvPr id="5" name="Google Shape;52;g9233f46f1c_0_3">
            <a:extLst>
              <a:ext uri="{FF2B5EF4-FFF2-40B4-BE49-F238E27FC236}">
                <a16:creationId xmlns:a16="http://schemas.microsoft.com/office/drawing/2014/main" id="{D136677B-06B3-57EF-28C4-4EB51BEA959B}"/>
              </a:ext>
            </a:extLst>
          </p:cNvPr>
          <p:cNvSpPr txBox="1">
            <a:spLocks/>
          </p:cNvSpPr>
          <p:nvPr/>
        </p:nvSpPr>
        <p:spPr bwMode="auto">
          <a:xfrm>
            <a:off x="296927" y="800693"/>
            <a:ext cx="7894573" cy="35421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CarbonTracker is a useful tool for satellite retrieval evaluation</a:t>
            </a: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600" kern="0" dirty="0">
              <a:latin typeface="Arial" panose="020B0604020202020204" pitchFamily="34" charset="0"/>
              <a:ea typeface="Arial"/>
              <a:cs typeface="Arial"/>
              <a:sym typeface="Arial"/>
            </a:endParaRP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CT is a proxy for accurate </a:t>
            </a:r>
            <a:r>
              <a:rPr lang="en-US" sz="1600" i="1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in situ</a:t>
            </a: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 measurements of CO</a:t>
            </a:r>
            <a:r>
              <a:rPr lang="en-US" sz="1600" kern="0" baseline="-2500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2</a:t>
            </a: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 and CH</a:t>
            </a:r>
            <a:r>
              <a:rPr lang="en-US" sz="1600" kern="0" baseline="-2500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4</a:t>
            </a: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600" kern="0" dirty="0">
              <a:latin typeface="Arial" panose="020B0604020202020204" pitchFamily="34" charset="0"/>
              <a:ea typeface="Arial"/>
              <a:cs typeface="Arial"/>
              <a:sym typeface="Arial"/>
            </a:endParaRP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Our models have simulated tracers everywhere that there’s a sounding…no complicated matching criteria</a:t>
            </a: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600" kern="0" dirty="0">
              <a:latin typeface="Arial" panose="020B0604020202020204" pitchFamily="34" charset="0"/>
              <a:ea typeface="Arial"/>
              <a:cs typeface="Arial"/>
              <a:sym typeface="Arial"/>
            </a:endParaRP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Existing CarbonTracker CO</a:t>
            </a:r>
            <a:r>
              <a:rPr lang="en-US" sz="1600" kern="0" baseline="-2500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2</a:t>
            </a: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 products go through early 2023 </a:t>
            </a: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	CT2022 extended by CT-NRT.2023-4</a:t>
            </a: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600" kern="0" dirty="0">
              <a:latin typeface="Arial" panose="020B0604020202020204" pitchFamily="34" charset="0"/>
              <a:ea typeface="Arial"/>
              <a:cs typeface="Arial"/>
              <a:sym typeface="Arial"/>
            </a:endParaRPr>
          </a:p>
          <a:p>
            <a:pPr marL="228600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CarbonTracker CH</a:t>
            </a:r>
            <a:r>
              <a:rPr lang="en-US" sz="1600" kern="0" baseline="-2500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4 </a:t>
            </a:r>
            <a:r>
              <a:rPr lang="en-US" sz="1600" kern="0" dirty="0">
                <a:latin typeface="Arial" panose="020B0604020202020204" pitchFamily="34" charset="0"/>
                <a:ea typeface="Arial"/>
                <a:cs typeface="Arial"/>
                <a:sym typeface="Arial"/>
              </a:rPr>
              <a:t>newly available and being used for retrieval evaluation</a:t>
            </a:r>
            <a:endParaRPr lang="en-US" sz="1600" kern="0" baseline="-25000" dirty="0">
              <a:latin typeface="Arial" panose="020B0604020202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926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52450"/>
            <a:ext cx="8610600" cy="2114550"/>
          </a:xfrm>
        </p:spPr>
        <p:txBody>
          <a:bodyPr anchor="t"/>
          <a:lstStyle/>
          <a:p>
            <a:pPr algn="l"/>
            <a:br>
              <a:rPr lang="en-US" sz="1800" dirty="0">
                <a:solidFill>
                  <a:srgbClr val="FFFF00"/>
                </a:solidFill>
              </a:rPr>
            </a:br>
            <a:br>
              <a:rPr lang="en-US" sz="1800" dirty="0">
                <a:solidFill>
                  <a:srgbClr val="FFFF00"/>
                </a:solidFill>
              </a:rPr>
            </a:b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CT2019B minus </a:t>
            </a:r>
            <a:r>
              <a:rPr lang="en-US" sz="2400" b="0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AirCore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(25 levels)</a:t>
            </a:r>
            <a:b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br>
              <a:rPr lang="en-US" sz="800" dirty="0">
                <a:solidFill>
                  <a:schemeClr val="tx1">
                    <a:lumMod val="85000"/>
                  </a:schemeClr>
                </a:solidFill>
              </a:rPr>
            </a:br>
            <a:br>
              <a:rPr lang="en-US" sz="1400" dirty="0"/>
            </a:br>
            <a:br>
              <a:rPr lang="en-US" sz="1200" dirty="0">
                <a:solidFill>
                  <a:schemeClr val="tx1">
                    <a:lumMod val="65000"/>
                  </a:schemeClr>
                </a:solidFill>
              </a:rPr>
            </a:br>
            <a:br>
              <a:rPr lang="en-US" sz="1350" dirty="0">
                <a:solidFill>
                  <a:schemeClr val="tx1">
                    <a:lumMod val="65000"/>
                  </a:schemeClr>
                </a:solidFill>
              </a:rPr>
            </a:br>
            <a:endParaRPr lang="en-US" sz="15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8410-5E82-5744-B689-203FCEEAF9B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C2E74-D63B-C9A6-A8A3-084600BB9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9911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15806"/>
      </p:ext>
    </p:extLst>
  </p:cSld>
  <p:clrMapOvr>
    <a:masterClrMapping/>
  </p:clrMapOvr>
</p:sld>
</file>

<file path=ppt/theme/theme1.xml><?xml version="1.0" encoding="utf-8"?>
<a:theme xmlns:a="http://schemas.openxmlformats.org/drawingml/2006/main" name="noir">
  <a:themeElements>
    <a:clrScheme name="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noir.thmx</Template>
  <TotalTime>41559</TotalTime>
  <Words>376</Words>
  <Application>Microsoft Macintosh PowerPoint</Application>
  <PresentationFormat>On-screen Show (16:9)</PresentationFormat>
  <Paragraphs>83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Symbol</vt:lpstr>
      <vt:lpstr>noir</vt:lpstr>
      <vt:lpstr>  Utilizing CarbonTracker-CO2 for evaluation of satellite products  Andy Jacobson University of Colorado Boulder and NOAA Global Monitoring Laboratory      </vt:lpstr>
      <vt:lpstr>  CarbonTracker updates     </vt:lpstr>
      <vt:lpstr>  CT2022 withheld data   </vt:lpstr>
      <vt:lpstr>PowerPoint Presentation</vt:lpstr>
      <vt:lpstr>PowerPoint Presentation</vt:lpstr>
      <vt:lpstr>  CT2022 minus AirCore (34 levels)     </vt:lpstr>
      <vt:lpstr> OCO-2 retrievals minus CO2 reference</vt:lpstr>
      <vt:lpstr>PowerPoint Presentation</vt:lpstr>
      <vt:lpstr>  CT2019B minus AirCore (25 levels)     </vt:lpstr>
      <vt:lpstr>  TM5 levels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</dc:creator>
  <cp:lastModifiedBy>Andrew R Jacobson</cp:lastModifiedBy>
  <cp:revision>749</cp:revision>
  <cp:lastPrinted>2020-04-28T02:50:37Z</cp:lastPrinted>
  <dcterms:created xsi:type="dcterms:W3CDTF">2011-04-12T01:17:43Z</dcterms:created>
  <dcterms:modified xsi:type="dcterms:W3CDTF">2023-07-07T19:25:34Z</dcterms:modified>
</cp:coreProperties>
</file>